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2  Koodak" panose="00000700000000000000" pitchFamily="2" charset="-78"/>
      <p:bold r:id="rId14"/>
    </p:embeddedFont>
    <p:embeddedFont>
      <p:font typeface="Nunito Light" pitchFamily="2" charset="0"/>
      <p:regular r:id="rId15"/>
    </p:embeddedFont>
    <p:embeddedFont>
      <p:font typeface="Nunito Semi Bold" panose="020B0604020202020204" charset="0"/>
      <p:regular r:id="rId16"/>
    </p:embeddedFont>
    <p:embeddedFont>
      <p:font typeface="PT Sans" panose="020B0503020203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656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7432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سیستم متمرکز مدیریت هوش مصنوعی‌های چندگانه</a:t>
            </a:r>
            <a:endParaRPr lang="en-US" sz="3850" dirty="0">
              <a:cs typeface="2  Koodak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72023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راهکاری نوین برای هماهنگی و بهینه‌سازی پاسخ‌های چندین مدل هوش مصنوعی</a:t>
            </a:r>
            <a:endParaRPr lang="en-US" sz="1600" dirty="0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05893" y="461963"/>
            <a:ext cx="3952637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نتیجه‌گیری: آینده‌ای روشن</a:t>
            </a:r>
            <a:endParaRPr lang="en-US" sz="3100" dirty="0">
              <a:cs typeface="2  Koodak" panose="000007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58270" y="1208008"/>
            <a:ext cx="78002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 متمرکز مدیریت هوش مصنوعی‌های چندگانه یک راهکار مدرن و آینده‌محور است که مشکل اساسی کاربران را حل می‌کند.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58270" y="193440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99094" y="211752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افزایش دقت</a:t>
            </a:r>
            <a:endParaRPr lang="en-US" sz="1550" dirty="0">
              <a:cs typeface="2  Koodak" panose="000007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41388" y="246530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کیفیت و دقت پاسخ‌ها به‌طور چشمگیری بهبود می‌یابد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58270" y="308502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799094" y="326814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بهینه‌سازی سرعت</a:t>
            </a:r>
            <a:endParaRPr lang="en-US" sz="1550" dirty="0">
              <a:cs typeface="2  Koodak" panose="000007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341388" y="361592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زمان پاسخ‌دهی کاهش و کارایی افزایش می‌یابد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58270" y="423564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799094" y="441876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نتیجه واحد</a:t>
            </a:r>
            <a:endParaRPr lang="en-US" sz="1550" dirty="0">
              <a:cs typeface="2  Koodak" panose="000007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341388" y="476654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از چندین مدل، یک نتیجه بهینه تولید می‌شود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58270" y="5386268"/>
            <a:ext cx="7800261" cy="982742"/>
          </a:xfrm>
          <a:prstGeom prst="roundRect">
            <a:avLst>
              <a:gd name="adj" fmla="val 25641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799094" y="5569387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توسعه نامحدود</a:t>
            </a:r>
            <a:endParaRPr lang="en-US" sz="1550" dirty="0">
              <a:cs typeface="2  Koodak" panose="00000700000000000000" pitchFamily="2" charset="-78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41388" y="5917168"/>
            <a:ext cx="7434024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قابلیت افزودن مدل‌های جدید بدون محدودیت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158270" y="6641869"/>
            <a:ext cx="7800261" cy="28575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158270" y="7048262"/>
            <a:ext cx="7548324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این سیستم می‌تواند پایه یک سرویس بسیار بزرگ و تجاری باشد که انقلابی در نحوه استفاده از هوش مصنوعی ایجاد کند.</a:t>
            </a:r>
            <a:endParaRPr lang="en-US" sz="1300" dirty="0">
              <a:cs typeface="2  Koodak" panose="00000700000000000000" pitchFamily="2" charset="-78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13935670" y="6859310"/>
            <a:ext cx="22860" cy="915353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828E9D-1E94-8349-DBEC-3634320F3288}"/>
              </a:ext>
            </a:extLst>
          </p:cNvPr>
          <p:cNvSpPr/>
          <p:nvPr/>
        </p:nvSpPr>
        <p:spPr>
          <a:xfrm>
            <a:off x="12720738" y="7774663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B7A1F9-E592-AFAF-6138-524AEAFCBD11}"/>
              </a:ext>
            </a:extLst>
          </p:cNvPr>
          <p:cNvSpPr/>
          <p:nvPr/>
        </p:nvSpPr>
        <p:spPr>
          <a:xfrm>
            <a:off x="12720738" y="7774663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  <p:pic>
        <p:nvPicPr>
          <p:cNvPr id="4" name="Graphic 3" descr="Laptop with phone and calculator">
            <a:extLst>
              <a:ext uri="{FF2B5EF4-FFF2-40B4-BE49-F238E27FC236}">
                <a16:creationId xmlns:a16="http://schemas.microsoft.com/office/drawing/2014/main" id="{A35B9EEA-2942-F9AF-4389-2454B0264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085452" cy="3085452"/>
          </a:xfrm>
          <a:prstGeom prst="rect">
            <a:avLst/>
          </a:prstGeom>
        </p:spPr>
      </p:pic>
      <p:pic>
        <p:nvPicPr>
          <p:cNvPr id="6" name="Graphic 5" descr="Planet Saturn">
            <a:extLst>
              <a:ext uri="{FF2B5EF4-FFF2-40B4-BE49-F238E27FC236}">
                <a16:creationId xmlns:a16="http://schemas.microsoft.com/office/drawing/2014/main" id="{4BA8FA3B-9229-1C6B-4585-375B6747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01" y="81227"/>
            <a:ext cx="2922998" cy="2922998"/>
          </a:xfrm>
          <a:prstGeom prst="rect">
            <a:avLst/>
          </a:prstGeom>
        </p:spPr>
      </p:pic>
      <p:pic>
        <p:nvPicPr>
          <p:cNvPr id="8" name="Graphic 7" descr="Two speech bubbles">
            <a:extLst>
              <a:ext uri="{FF2B5EF4-FFF2-40B4-BE49-F238E27FC236}">
                <a16:creationId xmlns:a16="http://schemas.microsoft.com/office/drawing/2014/main" id="{797B8974-CB43-E9EE-B773-C70052539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9429" y="5460682"/>
            <a:ext cx="2751542" cy="2751542"/>
          </a:xfrm>
          <a:prstGeom prst="rect">
            <a:avLst/>
          </a:prstGeom>
        </p:spPr>
      </p:pic>
      <p:pic>
        <p:nvPicPr>
          <p:cNvPr id="10" name="Graphic 9" descr="Graph paper with paints, pencil, and a ruler">
            <a:extLst>
              <a:ext uri="{FF2B5EF4-FFF2-40B4-BE49-F238E27FC236}">
                <a16:creationId xmlns:a16="http://schemas.microsoft.com/office/drawing/2014/main" id="{BE82D9FD-C3B1-E84E-8049-C688A9E1E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24" y="5247880"/>
            <a:ext cx="2751542" cy="2751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06FB3B-F5B8-3CF0-7536-04EFF1107CE3}"/>
              </a:ext>
            </a:extLst>
          </p:cNvPr>
          <p:cNvSpPr txBox="1"/>
          <p:nvPr/>
        </p:nvSpPr>
        <p:spPr>
          <a:xfrm>
            <a:off x="3215811" y="3303502"/>
            <a:ext cx="8835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7200" dirty="0">
                <a:solidFill>
                  <a:schemeClr val="bg1"/>
                </a:solidFill>
              </a:rPr>
              <a:t>ممنون از توجه شما عزیزان</a:t>
            </a:r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13" name="Graphic 12" descr="Microscope with chemical flasks">
            <a:extLst>
              <a:ext uri="{FF2B5EF4-FFF2-40B4-BE49-F238E27FC236}">
                <a16:creationId xmlns:a16="http://schemas.microsoft.com/office/drawing/2014/main" id="{1523A426-11D8-200B-3DED-49AA161DC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34591" y="144821"/>
            <a:ext cx="2795809" cy="2795809"/>
          </a:xfrm>
          <a:prstGeom prst="rect">
            <a:avLst/>
          </a:prstGeom>
        </p:spPr>
      </p:pic>
      <p:pic>
        <p:nvPicPr>
          <p:cNvPr id="15" name="Graphic 14" descr="Telescope with planets">
            <a:extLst>
              <a:ext uri="{FF2B5EF4-FFF2-40B4-BE49-F238E27FC236}">
                <a16:creationId xmlns:a16="http://schemas.microsoft.com/office/drawing/2014/main" id="{98CF67C8-53A7-0DC4-D654-DA8FD3A6C1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78858" y="5666013"/>
            <a:ext cx="2751542" cy="27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2853" y="539948"/>
            <a:ext cx="8162092" cy="577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چالش اساسی: انتخاب بین ده‌ها مدل مختلف</a:t>
            </a:r>
            <a:endParaRPr lang="en-US" sz="3600" dirty="0">
              <a:cs typeface="2  Koodak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5455" y="1588651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با رشد سریع مدل‌های هوش مصنوعی، کاربران و سازمان‌ها با یک چالش اساسی روبه‌رو شده‌اند: </a:t>
            </a: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چطور بین ده‌ها مدل مختلف، بهترین و دقیق‌ترین پاسخ را انتخاب کنیم؟</a:t>
            </a:r>
            <a:endParaRPr lang="en-US" sz="1500" dirty="0">
              <a:cs typeface="2  Koodak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5455" y="2707600"/>
            <a:ext cx="6290191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هر مدل هوش مصنوعی نقاط قوت و ضعف مخصوص به خود را دارد. برخی در تحلیل تصویر قوی هستند، برخی در فهم زبان طبیعی، برخی در کدنویسی و برخی در تصمیم‌گیری.</a:t>
            </a:r>
            <a:endParaRPr lang="en-US" sz="1500" dirty="0">
              <a:cs typeface="2  Koodak" panose="000007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5455" y="3826550"/>
            <a:ext cx="6290191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اما </a:t>
            </a:r>
            <a:r>
              <a:rPr lang="en-US" sz="1500" dirty="0">
                <a:solidFill>
                  <a:srgbClr val="D7425E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کاربر نباید مجبور باشد خودش تشخیص دهد از کدام مدل استفاده کند.</a:t>
            </a:r>
            <a:endParaRPr lang="en-US" sz="1500" dirty="0">
              <a:cs typeface="2  Koodak" panose="00000700000000000000" pitchFamily="2" charset="-78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374" y="1399461"/>
            <a:ext cx="6290191" cy="62901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BC34F3-7A77-8EED-199D-FB99553491DB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6527" y="432435"/>
            <a:ext cx="6544866" cy="462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راه‌حل: سیستم هماهنگ‌کننده هوش مصنوعی</a:t>
            </a:r>
            <a:endParaRPr lang="en-US" sz="2900" dirty="0">
              <a:cs typeface="2  Koodak" panose="000007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115407" y="1130856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3357265" y="1303258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F2B42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87043" y="1432917"/>
            <a:ext cx="212288" cy="2122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78878" y="1932146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هوش مصنوعی برتر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6287810" y="2257663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سیستمی که مثل یک هوش مصنوعی برتر عمل می‌کند و تصمیم‌گیری هوشمند انجام می‌دهد</a:t>
            </a:r>
            <a:endParaRPr lang="en-US" sz="1200" dirty="0">
              <a:cs typeface="2  Koodak" panose="00000700000000000000" pitchFamily="2" charset="-78"/>
            </a:endParaRPr>
          </a:p>
        </p:txBody>
      </p:sp>
      <p:sp>
        <p:nvSpPr>
          <p:cNvPr id="9" name="Shape 5"/>
          <p:cNvSpPr/>
          <p:nvPr/>
        </p:nvSpPr>
        <p:spPr>
          <a:xfrm>
            <a:off x="6115407" y="2838807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3357265" y="3011210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D7425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487043" y="3140869"/>
            <a:ext cx="212288" cy="2122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978878" y="3640098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ورودی چندگانه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287810" y="3965615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از چندین مدل هوش مصنوعی ورودی می‌گیرد و آن‌ها را به‌طور همزمان تحلیل می‌کند</a:t>
            </a:r>
            <a:endParaRPr lang="en-US" sz="1200" dirty="0">
              <a:cs typeface="2  Koodak" panose="00000700000000000000" pitchFamily="2" charset="-78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115407" y="4546759"/>
            <a:ext cx="7885986" cy="15507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3357265" y="4719161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DD785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87043" y="4848820"/>
            <a:ext cx="212288" cy="2122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978878" y="5348049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تحلیل و مقایسه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287810" y="5673566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پاسخ‌های مختلف را با معیارهای دقیق ارزیابی و مقایسه می‌کند</a:t>
            </a:r>
            <a:endParaRPr lang="en-US" sz="1200" dirty="0">
              <a:cs typeface="2  Koodak" panose="00000700000000000000" pitchFamily="2" charset="-78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6115407" y="6254710"/>
            <a:ext cx="7885986" cy="1497389"/>
          </a:xfrm>
          <a:prstGeom prst="roundRect">
            <a:avLst>
              <a:gd name="adj" fmla="val 15211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3357265" y="6427113"/>
            <a:ext cx="471726" cy="471726"/>
          </a:xfrm>
          <a:prstGeom prst="roundRect">
            <a:avLst>
              <a:gd name="adj" fmla="val 19382196"/>
            </a:avLst>
          </a:prstGeom>
          <a:solidFill>
            <a:srgbClr val="48A8E2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7043" y="6556772"/>
            <a:ext cx="212288" cy="2122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978878" y="7049607"/>
            <a:ext cx="1850112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انتخاب بهترین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287810" y="7312198"/>
            <a:ext cx="75411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در نهایت بهترین و دقیق‌ترین پاسخ را انتخاب و ارائه می‌دهد</a:t>
            </a:r>
            <a:endParaRPr lang="en-US" sz="1200" dirty="0">
              <a:cs typeface="2  Koodak" panose="00000700000000000000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0ED61F-7C31-2D98-4529-2E6DBD0B3C05}"/>
              </a:ext>
            </a:extLst>
          </p:cNvPr>
          <p:cNvSpPr/>
          <p:nvPr/>
        </p:nvSpPr>
        <p:spPr>
          <a:xfrm>
            <a:off x="12720738" y="7797165"/>
            <a:ext cx="1802449" cy="336020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2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2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2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2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25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25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2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25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25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25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25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806" y="894577"/>
            <a:ext cx="653498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هفت وظیفه اصلی سیستم مرکزی</a:t>
            </a:r>
            <a:endParaRPr lang="en-US" sz="3850" dirty="0">
              <a:cs typeface="2  Koodak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583245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01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614059" y="2307074"/>
            <a:ext cx="4178618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11328559" y="24574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دریافت درخواست کاربر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9614059" y="2891076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 درخواست کاربر را دریافت و پردازش اولیه انجام می‌دهد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95197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02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25891" y="2307074"/>
            <a:ext cx="4178737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6940510" y="245745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تشخیص نوع نیاز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25891" y="2891076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نوع درخواست را شناسایی می‌کند: تصویر، متن، تحلیل، برنامه‌نویسی، پژوهش و غیره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807029" y="1974056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03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37724" y="2307074"/>
            <a:ext cx="4178737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2470428" y="2457450"/>
            <a:ext cx="254603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ارسال به مدل‌های مناسب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37724" y="2891076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درخواست را به مدل‌های هوش مصنوعی مناسب </a:t>
            </a:r>
            <a:r>
              <a:rPr lang="en-US" sz="16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ارسال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می‌کند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583245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04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14059" y="4260652"/>
            <a:ext cx="4178618" cy="2286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11328559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دریافت پاسخ‌ها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614059" y="4844653"/>
            <a:ext cx="417861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پاسخ‌های مختلف از مدل‌های متنوع را جمع‌آوری می‌کند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195197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05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25891" y="4260652"/>
            <a:ext cx="4178737" cy="22860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1" name="Text 19"/>
          <p:cNvSpPr/>
          <p:nvPr/>
        </p:nvSpPr>
        <p:spPr>
          <a:xfrm>
            <a:off x="6940510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ارزیابی کیفیت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25891" y="4844653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کیفیت پاسخ‌ها را با معیارهای هوشمند و دقیق ارزیابی می‌کند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807029" y="3927634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06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837724" y="4260652"/>
            <a:ext cx="4178737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25" name="Text 23"/>
          <p:cNvSpPr/>
          <p:nvPr/>
        </p:nvSpPr>
        <p:spPr>
          <a:xfrm>
            <a:off x="2552343" y="4411028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انتخاب بهترین خروجی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837724" y="4844653"/>
            <a:ext cx="4178737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بهترین پاسخ را بر اساس معیارهای کیفی انتخاب می‌کند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3583245" y="588121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2  Koodak" panose="00000700000000000000" pitchFamily="2" charset="-78"/>
              </a:rPr>
              <a:t>07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37724" y="6214229"/>
            <a:ext cx="12954952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29" name="Text 27"/>
          <p:cNvSpPr/>
          <p:nvPr/>
        </p:nvSpPr>
        <p:spPr>
          <a:xfrm>
            <a:off x="11328559" y="636460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ارائه با شفافیت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837724" y="6798231"/>
            <a:ext cx="1295495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پاسخ را همراه با توضیح و دلیل انتخاب به کاربر ارائه می‌دهد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520E6D-3F84-3288-AA90-F41F4656E315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64322" y="1330285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ساختار کلی سیستم</a:t>
            </a:r>
            <a:endParaRPr lang="en-US" sz="3850" dirty="0">
              <a:cs typeface="2  Koodak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9896356" y="3294697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مدل مرکزی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9896356" y="3728323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هوش مصنوعی ناظر و هماهنگ‌کننده که تصمیم‌گیری نهایی را انجام می‌دهد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559" y="3353276"/>
            <a:ext cx="313373" cy="3133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9927" y="244161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مدل‌های کمکی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8" name="Text 4"/>
          <p:cNvSpPr/>
          <p:nvPr/>
        </p:nvSpPr>
        <p:spPr>
          <a:xfrm>
            <a:off x="837724" y="2875240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پردازش متن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7724" y="3283506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پردازش تصویر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37724" y="3691771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تحلیل داده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37724" y="4100036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برنامه‌نویسی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37724" y="4508302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جست‌وجو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37724" y="4916567"/>
            <a:ext cx="389632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r" rtl="1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راستی‌آزمایی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6350" y="3353276"/>
            <a:ext cx="313373" cy="31337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269927" y="57188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پایگاه داده بازخورد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837724" y="6152436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ذخیره‌سازی نظرات و ارزیابی‌های کاربران برای بهبود مستمر سیستم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6350" y="5597485"/>
            <a:ext cx="313373" cy="313373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9896356" y="571881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پایگاه داده نتایج</a:t>
            </a:r>
            <a:endParaRPr lang="en-US" sz="1900" dirty="0">
              <a:cs typeface="2  Koodak" panose="00000700000000000000" pitchFamily="2" charset="-78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9896356" y="6152436"/>
            <a:ext cx="389632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ثبت و تحلیل عملکرد مدل‌ها برای بهینه‌سازی انتخاب‌های آینده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365058"/>
            <a:ext cx="4534138" cy="4534138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80559" y="5597485"/>
            <a:ext cx="313373" cy="31337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9BE16D-39A1-3DF2-B619-5B8418C1A39C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5971" y="507444"/>
            <a:ext cx="7076361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چالش اول: پیچیدگی هماهنگی بین مدل‌ها</a:t>
            </a:r>
            <a:endParaRPr lang="en-US" sz="3400" dirty="0">
              <a:cs typeface="2  Koodak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287006" y="1695688"/>
            <a:ext cx="260532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مشکل</a:t>
            </a:r>
            <a:endParaRPr lang="en-US" sz="2050" dirty="0">
              <a:cs typeface="2  Koodak" panose="000007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8900755" y="2205752"/>
            <a:ext cx="499157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مدل‌ها رفتار و سرعت‌های مختلف دارند. هماهنگی آن‌ها دشوار است و ممکن است باعث تأخیر یا عدم سازگاری در پاسخ‌ها شود.</a:t>
            </a:r>
            <a:endParaRPr lang="en-US" sz="1450" dirty="0">
              <a:cs typeface="2  Koodak" panose="00000700000000000000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8" y="2819400"/>
            <a:ext cx="4991576" cy="49915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94507" y="3887212"/>
            <a:ext cx="260532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راه‌حل مهندسی</a:t>
            </a:r>
            <a:endParaRPr lang="en-US" sz="2050" dirty="0">
              <a:cs typeface="2  Koodak" panose="000007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35791" y="4420374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3831253" y="4420374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F2B42D"/>
          </a:solidFill>
          <a:ln/>
        </p:spPr>
      </p:sp>
      <p:sp>
        <p:nvSpPr>
          <p:cNvPr id="9" name="Text 6"/>
          <p:cNvSpPr/>
          <p:nvPr/>
        </p:nvSpPr>
        <p:spPr>
          <a:xfrm>
            <a:off x="11452860" y="4627662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لایه مدیریت صف</a:t>
            </a:r>
            <a:endParaRPr lang="en-US" sz="1700" dirty="0">
              <a:cs typeface="2  Koodak" panose="000007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3078" y="5083552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استفاده از یک لایه هوشمند مدیریت صف و اولویت‌بندی درخواست‌ها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7321" y="4420374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9882783" y="4420374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D7425E"/>
          </a:solidFill>
          <a:ln/>
        </p:spPr>
      </p:sp>
      <p:sp>
        <p:nvSpPr>
          <p:cNvPr id="13" name="Text 10"/>
          <p:cNvSpPr/>
          <p:nvPr/>
        </p:nvSpPr>
        <p:spPr>
          <a:xfrm>
            <a:off x="7504390" y="4627662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استاندارد API</a:t>
            </a:r>
            <a:endParaRPr lang="en-US" sz="1700" dirty="0">
              <a:cs typeface="2  Koodak" panose="000007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94609" y="5083552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ایجاد استاندارد API یکسان برای همه مدل‌ها جهت سهولت ارتباط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0135791" y="6065818"/>
            <a:ext cx="3764042" cy="146101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13831253" y="6065818"/>
            <a:ext cx="91440" cy="1461016"/>
          </a:xfrm>
          <a:prstGeom prst="roundRect">
            <a:avLst>
              <a:gd name="adj" fmla="val 302731"/>
            </a:avLst>
          </a:prstGeom>
          <a:solidFill>
            <a:srgbClr val="DD785E"/>
          </a:solidFill>
          <a:ln/>
        </p:spPr>
      </p:sp>
      <p:sp>
        <p:nvSpPr>
          <p:cNvPr id="17" name="Text 14"/>
          <p:cNvSpPr/>
          <p:nvPr/>
        </p:nvSpPr>
        <p:spPr>
          <a:xfrm>
            <a:off x="11452860" y="6273106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زمان‌بندی پویا</a:t>
            </a:r>
            <a:endParaRPr lang="en-US" sz="1700" dirty="0">
              <a:cs typeface="2  Koodak" panose="00000700000000000000" pitchFamily="2" charset="-7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43078" y="6728996"/>
            <a:ext cx="3280886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زمان‌بندی پویا بر اساس نوع درخواست کاربر و اولویت وظایف</a:t>
            </a:r>
            <a:endParaRPr lang="en-US" sz="1450" dirty="0">
              <a:cs typeface="2  Koodak" panose="00000700000000000000" pitchFamily="2" charset="-78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62A184-0538-BAF3-37F6-6C2B5B763EBC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2612" y="957620"/>
            <a:ext cx="718006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چالش‌های دیگر و راه‌حل‌های مهندسی</a:t>
            </a:r>
            <a:endParaRPr lang="en-US" sz="3850" dirty="0">
              <a:cs typeface="2  Koodak" panose="00000700000000000000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403" y="1992392"/>
            <a:ext cx="1047274" cy="19832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89450" y="2201823"/>
            <a:ext cx="2646521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FF00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مصرف بالای منابع پردازشی</a:t>
            </a:r>
            <a:endParaRPr lang="en-US" sz="1900" dirty="0">
              <a:solidFill>
                <a:srgbClr val="FFFF00"/>
              </a:solidFill>
              <a:cs typeface="2  Koodak" panose="000007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2635448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مشکل:</a:t>
            </a:r>
            <a:r>
              <a:rPr lang="en-US" sz="1600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اجرای همزمان چند مدل باعث افزایش مصرف CPU و GPU می‌شود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3096101"/>
            <a:ext cx="1169824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Dynamic Load Balancing، فعال‌سازی مدل‌ها فقط در صورت نیاز، استفاده از مدل‌های سبک برای وظایف ساده، و کش کردن پاسخ‌های پرتکرار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5403" y="3975616"/>
            <a:ext cx="1047274" cy="16481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59873" y="4185047"/>
            <a:ext cx="3076099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rgbClr val="FF0000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خطرات امنیتی و حریم خصوصی</a:t>
            </a:r>
            <a:endParaRPr lang="en-US" sz="1900" dirty="0">
              <a:solidFill>
                <a:srgbClr val="FF0000"/>
              </a:solidFill>
              <a:cs typeface="2  Koodak" panose="00000700000000000000" pitchFamily="2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7724" y="4618673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مشکل:</a:t>
            </a:r>
            <a:r>
              <a:rPr lang="en-US" sz="1600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پاسخ‌ها بین مدل‌ها جابه‌جا می‌شود و ممکن است حساس باشند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37724" y="5079325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رمزنگاری دوطرفه داده‌ها، محدود کردن سطح دسترسی مدل‌ها، و ثبت گزارشات امنیتی با لاگ‌های رمزنگاری‌شده</a:t>
            </a:r>
            <a:endParaRPr lang="en-US" sz="1600" dirty="0">
              <a:cs typeface="2  Koodak" panose="00000700000000000000" pitchFamily="2" charset="-78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403" y="5623798"/>
            <a:ext cx="1047274" cy="16481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29788" y="5833229"/>
            <a:ext cx="280618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عدم سازگاری 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با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 ‌</a:t>
            </a:r>
            <a:r>
              <a:rPr lang="fa-IR" sz="1900" dirty="0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ب</a:t>
            </a:r>
            <a:r>
              <a:rPr lang="en-US" sz="1900" dirty="0" err="1">
                <a:solidFill>
                  <a:schemeClr val="accent2">
                    <a:lumMod val="75000"/>
                  </a:schemeClr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روزرسانی‌ها</a:t>
            </a:r>
            <a:endParaRPr lang="en-US" sz="1900" dirty="0">
              <a:solidFill>
                <a:schemeClr val="accent2">
                  <a:lumMod val="75000"/>
                </a:schemeClr>
              </a:solidFill>
              <a:cs typeface="2  Koodak" panose="000007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37724" y="6266855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مشکل:</a:t>
            </a:r>
            <a:r>
              <a:rPr lang="en-US" sz="1600" dirty="0">
                <a:solidFill>
                  <a:srgbClr val="C00000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هر مدل در زمان‌های مختلف آپدیت می‌شود و ممکن است ناسازگار شود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837724" y="6727508"/>
            <a:ext cx="116982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00"/>
              </a:lnSpc>
              <a:buNone/>
            </a:pPr>
            <a:r>
              <a:rPr lang="en-US" sz="1600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راه‌حل:</a:t>
            </a: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نسخه‌بندی مدل‌ها (Model Versioning)، تست خودکار سازگاری پس از هر آپدیت، و اجرای Sandbox برای مدل‌های جدید</a:t>
            </a:r>
            <a:endParaRPr lang="en-US" sz="1600" dirty="0">
              <a:cs typeface="2  Koodak" panose="00000700000000000000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77F76D-8B00-E817-CC97-BCEC7FF3EA26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6722" y="687627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پنج مزیت کلیدی سیستم</a:t>
            </a:r>
            <a:endParaRPr lang="en-US" sz="3850" dirty="0">
              <a:cs typeface="2  Koodak" panose="000007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DE9FB7C-7BAA-9A38-9B9F-7C175C622E3B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0C2F17C0-66C9-2420-E650-09A3AC4F2530}"/>
              </a:ext>
            </a:extLst>
          </p:cNvPr>
          <p:cNvSpPr/>
          <p:nvPr/>
        </p:nvSpPr>
        <p:spPr>
          <a:xfrm>
            <a:off x="10112606" y="2508851"/>
            <a:ext cx="3635905" cy="1797877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pPr marL="0" indent="0" algn="r" rtl="1">
              <a:lnSpc>
                <a:spcPts val="24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cs typeface="2  Koodak" panose="00000700000000000000" pitchFamily="2" charset="-78"/>
              </a:rPr>
              <a:t>پاسخ‌دهی</a:t>
            </a:r>
            <a:r>
              <a:rPr lang="en-US" sz="2000" b="1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cs typeface="2  Koodak" panose="00000700000000000000" pitchFamily="2" charset="-78"/>
              </a:rPr>
              <a:t>دقیق‌تر</a:t>
            </a:r>
            <a:endParaRPr lang="en-US" sz="2000" b="1" dirty="0">
              <a:solidFill>
                <a:schemeClr val="bg1"/>
              </a:solidFill>
              <a:cs typeface="2  Koodak" panose="00000700000000000000" pitchFamily="2" charset="-78"/>
            </a:endParaRPr>
          </a:p>
          <a:p>
            <a:pPr marL="0" indent="0" algn="r" rtl="1">
              <a:lnSpc>
                <a:spcPts val="2400"/>
              </a:lnSpc>
              <a:buNone/>
            </a:pPr>
            <a:endParaRPr lang="en-US" dirty="0">
              <a:solidFill>
                <a:schemeClr val="bg1"/>
              </a:solidFill>
              <a:cs typeface="2  Koodak" panose="00000700000000000000" pitchFamily="2" charset="-78"/>
            </a:endParaRPr>
          </a:p>
          <a:p>
            <a:pPr algn="r" rtl="1">
              <a:lnSpc>
                <a:spcPts val="2400"/>
              </a:lnSpc>
            </a:pP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چون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سیستم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خروجی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چند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AI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را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بررسی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و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بهترین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را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انتخاب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می‌کند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،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دقت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پاسخ‌ها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به‌طور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قابل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توجهی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افزایش</a:t>
            </a:r>
            <a:r>
              <a:rPr lang="en-US" dirty="0">
                <a:solidFill>
                  <a:schemeClr val="bg1"/>
                </a:solidFill>
                <a:cs typeface="2  Koodak" panose="000007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2  Koodak" panose="00000700000000000000" pitchFamily="2" charset="-78"/>
              </a:rPr>
              <a:t>می‌یابد</a:t>
            </a:r>
            <a:endParaRPr lang="en-US" dirty="0">
              <a:solidFill>
                <a:schemeClr val="bg1"/>
              </a:solidFill>
              <a:cs typeface="2  Koodak" panose="00000700000000000000" pitchFamily="2" charset="-78"/>
            </a:endParaRPr>
          </a:p>
          <a:p>
            <a:pPr marL="0" indent="0" algn="r" rtl="1">
              <a:lnSpc>
                <a:spcPts val="2400"/>
              </a:lnSpc>
              <a:buNone/>
            </a:pPr>
            <a:endParaRPr lang="en-US" dirty="0">
              <a:solidFill>
                <a:schemeClr val="bg1"/>
              </a:solidFill>
              <a:cs typeface="2  Koodak" panose="00000700000000000000" pitchFamily="2" charset="-78"/>
            </a:endParaRPr>
          </a:p>
        </p:txBody>
      </p:sp>
      <p:sp>
        <p:nvSpPr>
          <p:cNvPr id="18" name="Shape 8">
            <a:extLst>
              <a:ext uri="{FF2B5EF4-FFF2-40B4-BE49-F238E27FC236}">
                <a16:creationId xmlns:a16="http://schemas.microsoft.com/office/drawing/2014/main" id="{8C13C097-99ED-DB63-3C10-ECE9E1FF4745}"/>
              </a:ext>
            </a:extLst>
          </p:cNvPr>
          <p:cNvSpPr/>
          <p:nvPr/>
        </p:nvSpPr>
        <p:spPr>
          <a:xfrm>
            <a:off x="5966571" y="2508851"/>
            <a:ext cx="3224504" cy="1797877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pPr algn="r" rtl="1"/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کاهش</a:t>
            </a: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خطا</a:t>
            </a:r>
            <a:endParaRPr lang="en-US" sz="2000" b="1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2  Koodak" panose="00000700000000000000" pitchFamily="2" charset="-78"/>
            </a:endParaRPr>
          </a:p>
          <a:p>
            <a:pPr algn="r" rtl="1"/>
            <a:endParaRPr lang="en-US" sz="1800" dirty="0">
              <a:cs typeface="2  Koodak" panose="00000700000000000000" pitchFamily="2" charset="-78"/>
            </a:endParaRPr>
          </a:p>
          <a:p>
            <a:pPr algn="r" rtl="1"/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Fact-Checker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پاسخ‌ها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ارزیابی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می‌کند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و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از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صحت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اطلاعات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اطمینان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حاصل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می‌کند</a:t>
            </a:r>
            <a:endParaRPr lang="en-US" sz="1800" dirty="0">
              <a:cs typeface="2  Koodak" panose="00000700000000000000" pitchFamily="2" charset="-78"/>
            </a:endParaRPr>
          </a:p>
          <a:p>
            <a:pPr algn="r" rtl="1"/>
            <a:endParaRPr lang="en-US" dirty="0">
              <a:cs typeface="2  Koodak" panose="00000700000000000000" pitchFamily="2" charset="-78"/>
            </a:endParaRP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E49CCD17-8210-0FDE-9D67-8BC7F6FDA925}"/>
              </a:ext>
            </a:extLst>
          </p:cNvPr>
          <p:cNvSpPr/>
          <p:nvPr/>
        </p:nvSpPr>
        <p:spPr>
          <a:xfrm>
            <a:off x="1558837" y="2519127"/>
            <a:ext cx="3486203" cy="1797876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pPr algn="r" rtl="1"/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اجرای</a:t>
            </a: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سریع‌تر</a:t>
            </a:r>
            <a:endParaRPr lang="en-US" sz="2000" b="1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2  Koodak" panose="00000700000000000000" pitchFamily="2" charset="-78"/>
            </a:endParaRPr>
          </a:p>
          <a:p>
            <a:pPr algn="r" rtl="1"/>
            <a:endParaRPr lang="en-US" sz="1800" dirty="0">
              <a:cs typeface="2  Koodak" panose="00000700000000000000" pitchFamily="2" charset="-78"/>
            </a:endParaRPr>
          </a:p>
          <a:p>
            <a:pPr algn="r" rtl="1"/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تشخیص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می‌دهد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کدام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بهینه‌تر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است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و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مدل‌های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غیرلازم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فعال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نمی‌کند</a:t>
            </a:r>
            <a:endParaRPr lang="en-US" sz="1800" dirty="0">
              <a:cs typeface="2  Koodak" panose="00000700000000000000" pitchFamily="2" charset="-78"/>
            </a:endParaRPr>
          </a:p>
          <a:p>
            <a:pPr algn="r" rtl="1"/>
            <a:endParaRPr lang="en-US" dirty="0">
              <a:cs typeface="2  Koodak" panose="00000700000000000000" pitchFamily="2" charset="-78"/>
            </a:endParaRPr>
          </a:p>
        </p:txBody>
      </p:sp>
      <p:sp>
        <p:nvSpPr>
          <p:cNvPr id="24" name="Shape 8">
            <a:extLst>
              <a:ext uri="{FF2B5EF4-FFF2-40B4-BE49-F238E27FC236}">
                <a16:creationId xmlns:a16="http://schemas.microsoft.com/office/drawing/2014/main" id="{2B2A693A-F6D4-955C-3157-ACD5F532CF21}"/>
              </a:ext>
            </a:extLst>
          </p:cNvPr>
          <p:cNvSpPr/>
          <p:nvPr/>
        </p:nvSpPr>
        <p:spPr>
          <a:xfrm>
            <a:off x="3301938" y="5150882"/>
            <a:ext cx="3486203" cy="1630062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pPr algn="r" rtl="1"/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سازگاری</a:t>
            </a: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کامل</a:t>
            </a:r>
            <a:endParaRPr lang="en-US" sz="2000" b="1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2  Koodak" panose="00000700000000000000" pitchFamily="2" charset="-78"/>
            </a:endParaRPr>
          </a:p>
          <a:p>
            <a:pPr algn="r" rtl="1"/>
            <a:endParaRPr lang="en-US" sz="1800" dirty="0">
              <a:cs typeface="2  Koodak" panose="00000700000000000000" pitchFamily="2" charset="-78"/>
            </a:endParaRPr>
          </a:p>
          <a:p>
            <a:pPr algn="r" rtl="1"/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هر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جدید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به‌سادگی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اضافه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می‌شود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بدون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نیاز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تغییرات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اساسی</a:t>
            </a:r>
            <a:endParaRPr lang="en-US" sz="1800" dirty="0">
              <a:cs typeface="2  Koodak" panose="00000700000000000000" pitchFamily="2" charset="-78"/>
            </a:endParaRPr>
          </a:p>
          <a:p>
            <a:pPr algn="r" rtl="1"/>
            <a:endParaRPr lang="en-US" dirty="0">
              <a:cs typeface="2  Koodak" panose="00000700000000000000" pitchFamily="2" charset="-78"/>
            </a:endParaRPr>
          </a:p>
        </p:txBody>
      </p:sp>
      <p:sp>
        <p:nvSpPr>
          <p:cNvPr id="25" name="Shape 8">
            <a:extLst>
              <a:ext uri="{FF2B5EF4-FFF2-40B4-BE49-F238E27FC236}">
                <a16:creationId xmlns:a16="http://schemas.microsoft.com/office/drawing/2014/main" id="{7378A8E2-06B2-186B-97E9-86BEA1677E0C}"/>
              </a:ext>
            </a:extLst>
          </p:cNvPr>
          <p:cNvSpPr/>
          <p:nvPr/>
        </p:nvSpPr>
        <p:spPr>
          <a:xfrm>
            <a:off x="8444355" y="5150882"/>
            <a:ext cx="3486203" cy="1630062"/>
          </a:xfrm>
          <a:prstGeom prst="roundRect">
            <a:avLst>
              <a:gd name="adj" fmla="val 7510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pPr algn="r" rtl="1"/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یادگیری</a:t>
            </a: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مداوم</a:t>
            </a:r>
            <a:endParaRPr lang="en-US" sz="2000" b="1" dirty="0">
              <a:solidFill>
                <a:srgbClr val="FFFFFF"/>
              </a:solidFill>
              <a:latin typeface="Nunito Semi Bold" pitchFamily="34" charset="0"/>
              <a:ea typeface="Nunito Semi Bold" pitchFamily="34" charset="-122"/>
              <a:cs typeface="2  Koodak" panose="00000700000000000000" pitchFamily="2" charset="-78"/>
            </a:endParaRPr>
          </a:p>
          <a:p>
            <a:pPr algn="r" rtl="1"/>
            <a:endParaRPr lang="en-US" sz="1800" dirty="0">
              <a:cs typeface="2  Koodak" panose="00000700000000000000" pitchFamily="2" charset="-78"/>
            </a:endParaRPr>
          </a:p>
          <a:p>
            <a:pPr algn="r" rtl="1"/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بازخورد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کاربران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به‌مرور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یاد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می‌گیرد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کدام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مدل‌ها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بهترین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عملکرد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را</a:t>
            </a: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دارند</a:t>
            </a:r>
            <a:endParaRPr lang="en-US" sz="1800" dirty="0">
              <a:cs typeface="2  Koodak" panose="00000700000000000000" pitchFamily="2" charset="-78"/>
            </a:endParaRPr>
          </a:p>
          <a:p>
            <a:pPr algn="r" rtl="1"/>
            <a:endParaRPr lang="en-US" dirty="0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8" grpId="0" animBg="1"/>
      <p:bldP spid="21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7191" y="498991"/>
            <a:ext cx="5899547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15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سناریوی عملی: تولید متن تخصصی</a:t>
            </a:r>
            <a:endParaRPr lang="en-US" sz="3350" dirty="0">
              <a:cs typeface="2  Koodak" panose="00000700000000000000" pitchFamily="2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392793"/>
            <a:ext cx="22860" cy="6337816"/>
          </a:xfrm>
          <a:prstGeom prst="roundRect">
            <a:avLst>
              <a:gd name="adj" fmla="val 1187132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95818" y="1584841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F2B42D"/>
          </a:solidFill>
          <a:ln/>
        </p:spPr>
      </p:sp>
      <p:sp>
        <p:nvSpPr>
          <p:cNvPr id="5" name="Shape 3"/>
          <p:cNvSpPr/>
          <p:nvPr/>
        </p:nvSpPr>
        <p:spPr>
          <a:xfrm>
            <a:off x="7111722" y="1392793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7505" y="1436668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1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8219718" y="1454944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درخواست کاربر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19718" y="1829514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«برای پروژه‌ام یک متن ۳۰۰ کلمه‌ای درباره اثرات هوش مصنوعی می‌خواهم»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591895" y="2670334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D7425E"/>
          </a:solidFill>
          <a:ln/>
        </p:spPr>
      </p:sp>
      <p:sp>
        <p:nvSpPr>
          <p:cNvPr id="10" name="Shape 8"/>
          <p:cNvSpPr/>
          <p:nvPr/>
        </p:nvSpPr>
        <p:spPr>
          <a:xfrm>
            <a:off x="7111722" y="2478286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7505" y="2522160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2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282321" y="2540437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تشخیص موضوع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23662" y="2915007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مدل مرکزی موضوع را تشخیص می‌دهد ← «متن تخصصی»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495818" y="3605927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DD785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1722" y="3413879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7505" y="3457754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3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219718" y="3476030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فعال‌سازی مدل‌ها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219718" y="3850600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سه مدل تولید متن به‌طور همزمان فعال می‌شوند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591895" y="4541639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48A8E2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1722" y="4349591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7505" y="4393466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4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282321" y="4411742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تولید و بررسی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23662" y="4786313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هر سه متن تولید شده بررسی می‌شوند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495818" y="5477351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59ABA9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1722" y="5285303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59ABA9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7505" y="5329178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5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8219718" y="5347454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ارزیابی کیفیت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219718" y="5722025"/>
            <a:ext cx="568702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سیستم کیفیت متن‌ها را بر اساس روان بودن، تخصصی بودن، دقت علمی، و عدم تکرار می‌سنجد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591895" y="6413063"/>
            <a:ext cx="542687" cy="22860"/>
          </a:xfrm>
          <a:prstGeom prst="roundRect">
            <a:avLst>
              <a:gd name="adj" fmla="val 1187132"/>
            </a:avLst>
          </a:prstGeom>
          <a:solidFill>
            <a:srgbClr val="F2B42D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1722" y="6221016"/>
            <a:ext cx="406956" cy="406956"/>
          </a:xfrm>
          <a:prstGeom prst="roundRect">
            <a:avLst>
              <a:gd name="adj" fmla="val 6668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7505" y="6264890"/>
            <a:ext cx="25538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6</a:t>
            </a:r>
            <a:endParaRPr lang="en-US" sz="2000" dirty="0">
              <a:cs typeface="2  Koodak" panose="00000700000000000000" pitchFamily="2" charset="-78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4282321" y="628316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2  Koodak" panose="00000700000000000000" pitchFamily="2" charset="-78"/>
              </a:rPr>
              <a:t>انتخاب و تحویل</a:t>
            </a:r>
            <a:endParaRPr lang="en-US" sz="1650" dirty="0">
              <a:cs typeface="2  Koodak" panose="00000700000000000000" pitchFamily="2" charset="-78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3662" y="6657737"/>
            <a:ext cx="568702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2  Koodak" panose="00000700000000000000" pitchFamily="2" charset="-78"/>
              </a:rPr>
              <a:t>بهترین متن انتخاب و همراه با دلیل انتخاب به کاربر تحویل داده می‌شود</a:t>
            </a:r>
            <a:endParaRPr lang="en-US" sz="1400" dirty="0">
              <a:cs typeface="2  Koodak" panose="00000700000000000000" pitchFamily="2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F9B6BE5-036F-320A-6F57-AA82E00C3935}"/>
              </a:ext>
            </a:extLst>
          </p:cNvPr>
          <p:cNvSpPr/>
          <p:nvPr/>
        </p:nvSpPr>
        <p:spPr>
          <a:xfrm>
            <a:off x="12720738" y="7752099"/>
            <a:ext cx="1802449" cy="381086"/>
          </a:xfrm>
          <a:prstGeom prst="roundRect">
            <a:avLst/>
          </a:prstGeom>
          <a:solidFill>
            <a:srgbClr val="0000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2  Koodak" panose="000007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806</Words>
  <Application>Microsoft Office PowerPoint</Application>
  <PresentationFormat>Custom</PresentationFormat>
  <Paragraphs>128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2  Koodak</vt:lpstr>
      <vt:lpstr>Nunito Semi Bold</vt:lpstr>
      <vt:lpstr>Arial</vt:lpstr>
      <vt:lpstr>Nunito Light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hamlo</cp:lastModifiedBy>
  <cp:revision>8</cp:revision>
  <dcterms:created xsi:type="dcterms:W3CDTF">2025-11-24T07:45:41Z</dcterms:created>
  <dcterms:modified xsi:type="dcterms:W3CDTF">2025-12-11T16:53:08Z</dcterms:modified>
</cp:coreProperties>
</file>